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56" r:id="rId4"/>
    <p:sldId id="260" r:id="rId5"/>
    <p:sldId id="259" r:id="rId6"/>
    <p:sldId id="261" r:id="rId7"/>
    <p:sldId id="284" r:id="rId8"/>
    <p:sldId id="288" r:id="rId9"/>
    <p:sldId id="294" r:id="rId10"/>
    <p:sldId id="295" r:id="rId11"/>
    <p:sldId id="299" r:id="rId12"/>
    <p:sldId id="289" r:id="rId13"/>
    <p:sldId id="296" r:id="rId14"/>
    <p:sldId id="309" r:id="rId15"/>
    <p:sldId id="300" r:id="rId16"/>
    <p:sldId id="301" r:id="rId17"/>
    <p:sldId id="297" r:id="rId18"/>
    <p:sldId id="290" r:id="rId19"/>
    <p:sldId id="310" r:id="rId20"/>
    <p:sldId id="304" r:id="rId21"/>
    <p:sldId id="298" r:id="rId22"/>
    <p:sldId id="302" r:id="rId23"/>
    <p:sldId id="291" r:id="rId24"/>
    <p:sldId id="307" r:id="rId25"/>
    <p:sldId id="305" r:id="rId26"/>
    <p:sldId id="308" r:id="rId27"/>
    <p:sldId id="306" r:id="rId28"/>
    <p:sldId id="292" r:id="rId29"/>
    <p:sldId id="303" r:id="rId30"/>
    <p:sldId id="293" r:id="rId31"/>
    <p:sldId id="283" r:id="rId32"/>
    <p:sldId id="287" r:id="rId33"/>
    <p:sldId id="271" r:id="rId34"/>
    <p:sldId id="272" r:id="rId35"/>
    <p:sldId id="279" r:id="rId36"/>
    <p:sldId id="274" r:id="rId37"/>
    <p:sldId id="27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4801E76-FCA0-0E41-A4BC-84856EBF1642}">
          <p14:sldIdLst>
            <p14:sldId id="256"/>
            <p14:sldId id="260"/>
            <p14:sldId id="259"/>
            <p14:sldId id="261"/>
            <p14:sldId id="284"/>
            <p14:sldId id="288"/>
            <p14:sldId id="294"/>
            <p14:sldId id="295"/>
            <p14:sldId id="299"/>
            <p14:sldId id="289"/>
            <p14:sldId id="296"/>
            <p14:sldId id="309"/>
            <p14:sldId id="300"/>
            <p14:sldId id="301"/>
            <p14:sldId id="297"/>
            <p14:sldId id="290"/>
            <p14:sldId id="310"/>
            <p14:sldId id="304"/>
            <p14:sldId id="298"/>
            <p14:sldId id="302"/>
            <p14:sldId id="291"/>
            <p14:sldId id="307"/>
            <p14:sldId id="305"/>
            <p14:sldId id="308"/>
            <p14:sldId id="306"/>
            <p14:sldId id="292"/>
            <p14:sldId id="303"/>
            <p14:sldId id="293"/>
            <p14:sldId id="283"/>
            <p14:sldId id="287"/>
            <p14:sldId id="271"/>
            <p14:sldId id="272"/>
            <p14:sldId id="279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F9F"/>
    <a:srgbClr val="E69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2" autoAdjust="0"/>
    <p:restoredTop sz="95242" autoAdjust="0"/>
  </p:normalViewPr>
  <p:slideViewPr>
    <p:cSldViewPr snapToGrid="0" snapToObjects="1">
      <p:cViewPr varScale="1">
        <p:scale>
          <a:sx n="116" d="100"/>
          <a:sy n="116" d="100"/>
        </p:scale>
        <p:origin x="17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6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7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0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7F23B-E6D9-C343-9F42-D9AA4DEF810F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F70A-2184-304D-A029-0A2F2ED9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0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FDAF0-06F4-C240-ACC1-CD8CFC708ED8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49239-D25E-454C-A8C1-48B580DD5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FE0DF-B28F-A54A-A2D4-71331B18C6EE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ECC1-8279-A543-94F9-5B68E2D7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1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alliancecreativegroup.com/page/P19201037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alliancecreativegroup.com/page/P19201037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alliancecreativegroup.com/page/P192010375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alliancecreativegroup.com/page/P192010376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jpeg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12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11" Type="http://schemas.openxmlformats.org/officeDocument/2006/relationships/image" Target="../media/image49.png"/><Relationship Id="rId5" Type="http://schemas.openxmlformats.org/officeDocument/2006/relationships/image" Target="../media/image43.emf"/><Relationship Id="rId15" Type="http://schemas.openxmlformats.org/officeDocument/2006/relationships/image" Target="../media/image52.png"/><Relationship Id="rId10" Type="http://schemas.openxmlformats.org/officeDocument/2006/relationships/image" Target="../media/image48.jpeg"/><Relationship Id="rId4" Type="http://schemas.openxmlformats.org/officeDocument/2006/relationships/image" Target="../media/image42.wmf"/><Relationship Id="rId9" Type="http://schemas.openxmlformats.org/officeDocument/2006/relationships/image" Target="../media/image47.png"/><Relationship Id="rId1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62.emf"/><Relationship Id="rId3" Type="http://schemas.openxmlformats.org/officeDocument/2006/relationships/image" Target="../media/image5.emf"/><Relationship Id="rId7" Type="http://schemas.openxmlformats.org/officeDocument/2006/relationships/image" Target="../media/image56.wmf"/><Relationship Id="rId12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wmf"/><Relationship Id="rId5" Type="http://schemas.openxmlformats.org/officeDocument/2006/relationships/image" Target="../media/image54.jpeg"/><Relationship Id="rId10" Type="http://schemas.openxmlformats.org/officeDocument/2006/relationships/image" Target="../media/image59.wmf"/><Relationship Id="rId4" Type="http://schemas.openxmlformats.org/officeDocument/2006/relationships/image" Target="../media/image53.jpeg"/><Relationship Id="rId9" Type="http://schemas.openxmlformats.org/officeDocument/2006/relationships/image" Target="../media/image5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G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3" y="1980836"/>
            <a:ext cx="3582795" cy="4267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4336" y="487296"/>
            <a:ext cx="6730998" cy="4924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PACKAGING INNOVATIONS SUMMIT</a:t>
            </a:r>
            <a:endParaRPr lang="en-US" sz="26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9732" y="863602"/>
            <a:ext cx="645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orgia"/>
                <a:cs typeface="Georgia"/>
              </a:rPr>
              <a:t>January 28, 2015</a:t>
            </a:r>
            <a:endParaRPr lang="en-US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8136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2">
        <p:fade/>
      </p:transition>
    </mc:Choice>
    <mc:Fallback xmlns="">
      <p:transition xmlns:p14="http://schemas.microsoft.com/office/powerpoint/2010/main" spd="med" advTm="3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INNER VALVES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Innovative solution to preserve and cook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0469" y="2336801"/>
            <a:ext cx="3107266" cy="346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PHANTOM</a:t>
            </a:r>
            <a:endParaRPr lang="en-US" sz="21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The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invisible unidirectional and no tactile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valve makes this perfect for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coffee beans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and powders.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The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controlled release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of gases prevents explosion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or swelling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of packs. Phantom is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available both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in rolls and pre-made bags.</a:t>
            </a:r>
          </a:p>
        </p:txBody>
      </p:sp>
      <p:pic>
        <p:nvPicPr>
          <p:cNvPr id="5" name="Picture 4" descr="PHANTOM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68" y="2751666"/>
            <a:ext cx="4087397" cy="304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INNER VALVES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Innovative solution to preserve and cook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0469" y="2006601"/>
            <a:ext cx="3107266" cy="4182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MICROVAPOR</a:t>
            </a:r>
          </a:p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&amp; VULCAN</a:t>
            </a:r>
            <a:endParaRPr lang="en-US" sz="21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  <a:latin typeface="Georgia"/>
                <a:cs typeface="Georgia"/>
              </a:rPr>
              <a:t>Microvapor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 and Vulcan are steam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vent valves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applied at register on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precise areas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of packaging. They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guarantee cooking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in the microwave without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any concern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These solutions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are both supplied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in rolls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with thermic valve for </a:t>
            </a:r>
            <a:r>
              <a:rPr lang="en-US" dirty="0" err="1" smtClean="0">
                <a:solidFill>
                  <a:srgbClr val="FFFFFF"/>
                </a:solidFill>
                <a:latin typeface="Georgia"/>
                <a:cs typeface="Georgia"/>
              </a:rPr>
              <a:t>Microvapor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 and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mechanical for Vulcan.</a:t>
            </a:r>
          </a:p>
        </p:txBody>
      </p:sp>
      <p:pic>
        <p:nvPicPr>
          <p:cNvPr id="6" name="Picture 5" descr="MICRO-VULCAN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94785"/>
            <a:ext cx="4047067" cy="2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800" y="1524000"/>
            <a:ext cx="8771467" cy="513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INNER VALVES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Innovative solution to preserve and cook</a:t>
            </a:r>
          </a:p>
        </p:txBody>
      </p:sp>
      <p:sp>
        <p:nvSpPr>
          <p:cNvPr id="6" name="Rectangle 5"/>
          <p:cNvSpPr/>
          <p:nvPr/>
        </p:nvSpPr>
        <p:spPr>
          <a:xfrm>
            <a:off x="330201" y="3501421"/>
            <a:ext cx="8449733" cy="11387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 smtClean="0">
                <a:solidFill>
                  <a:srgbClr val="000000"/>
                </a:solidFill>
                <a:latin typeface="Arial Black"/>
                <a:cs typeface="Arial Black"/>
              </a:rPr>
              <a:t>MICROVAPOR</a:t>
            </a:r>
          </a:p>
          <a:p>
            <a:pPr algn="ctr"/>
            <a:r>
              <a:rPr lang="en-US" sz="3400" dirty="0" smtClean="0">
                <a:solidFill>
                  <a:srgbClr val="000000"/>
                </a:solidFill>
                <a:latin typeface="Arial Black"/>
                <a:cs typeface="Arial Black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5847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800" y="1524000"/>
            <a:ext cx="8771467" cy="513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Play at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hlinkClick r:id="rId3"/>
              </a:rPr>
              <a:t>http://content.alliancecreativegroup.com/page/P192010373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INNER VALVES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Innovative solution to preserve and cook</a:t>
            </a:r>
          </a:p>
        </p:txBody>
      </p:sp>
    </p:spTree>
    <p:extLst>
      <p:ext uri="{BB962C8B-B14F-4D97-AF65-F5344CB8AC3E}">
        <p14:creationId xmlns:p14="http://schemas.microsoft.com/office/powerpoint/2010/main" val="22887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OPEN &amp; CLOSE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Re-closable film for lids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00" y="1524000"/>
            <a:ext cx="8771467" cy="513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G_0570.jpg"/>
          <p:cNvPicPr/>
          <p:nvPr/>
        </p:nvPicPr>
        <p:blipFill>
          <a:blip r:embed="rId3">
            <a:extLst/>
          </a:blip>
          <a:srcRect l="10079" t="8899" r="6451" b="12764"/>
          <a:stretch>
            <a:fillRect/>
          </a:stretch>
        </p:blipFill>
        <p:spPr>
          <a:xfrm>
            <a:off x="728141" y="1671898"/>
            <a:ext cx="7763932" cy="484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G_0578.jpg"/>
          <p:cNvPicPr/>
          <p:nvPr/>
        </p:nvPicPr>
        <p:blipFill>
          <a:blip r:embed="rId4">
            <a:extLst/>
          </a:blip>
          <a:srcRect t="11996" r="7554" b="1224"/>
          <a:stretch>
            <a:fillRect/>
          </a:stretch>
        </p:blipFill>
        <p:spPr>
          <a:xfrm>
            <a:off x="5441980" y="1964266"/>
            <a:ext cx="2749520" cy="171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6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OPEN &amp; CLOSE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Re-closable film for lids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69" y="2159001"/>
            <a:ext cx="3107266" cy="3794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OPEN</a:t>
            </a:r>
            <a:endParaRPr lang="en-US" sz="21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100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%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recyclable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PET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can </a:t>
            </a:r>
            <a:b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be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peeled off the tray.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The open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&amp; close solution for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flow pack and lid films is available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in roll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stock. Rolls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can be used straight on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the packaging machine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with no additional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costs of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adaptation for your equipment.</a:t>
            </a:r>
          </a:p>
        </p:txBody>
      </p:sp>
      <p:pic>
        <p:nvPicPr>
          <p:cNvPr id="2" name="Picture 1" descr="OPEN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98" y="2914852"/>
            <a:ext cx="3911601" cy="20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OPEN &amp; CLOSE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Re-closable film for lids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69" y="2336801"/>
            <a:ext cx="3107266" cy="313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RE-CLOSABLE</a:t>
            </a:r>
            <a:endParaRPr lang="en-US" sz="21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This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particular kind of material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allows you to </a:t>
            </a:r>
            <a:b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-close the packaging with no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need to apply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adhesive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labels. The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shape can be customized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creating a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final product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that is extremely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practical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and easy to handle.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8" name="Picture 7" descr="RECLOSABL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71" y="2794878"/>
            <a:ext cx="4112900" cy="23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OPEN &amp; CLOSE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Re-closable film for lids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201" y="3382888"/>
            <a:ext cx="8449733" cy="11387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 smtClean="0">
                <a:solidFill>
                  <a:srgbClr val="000000"/>
                </a:solidFill>
                <a:latin typeface="Arial Black"/>
                <a:cs typeface="Arial Black"/>
              </a:rPr>
              <a:t>OPEN &amp; CLOSE</a:t>
            </a:r>
          </a:p>
          <a:p>
            <a:pPr algn="ctr"/>
            <a:r>
              <a:rPr lang="en-US" sz="3400" dirty="0" smtClean="0">
                <a:solidFill>
                  <a:srgbClr val="000000"/>
                </a:solidFill>
                <a:latin typeface="Arial Black"/>
                <a:cs typeface="Arial Black"/>
              </a:rPr>
              <a:t>TECHNOLOGY</a:t>
            </a:r>
            <a:endParaRPr lang="en-US" sz="3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718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OPEN &amp; CLOSE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Re-closable film for lids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800" y="1524000"/>
            <a:ext cx="8771467" cy="513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Play at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hlinkClick r:id="rId3"/>
              </a:rPr>
              <a:t>http://content.alliancecreativegroup.com/page/P192010374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LASER TREATED &amp; PERFORATED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Mechanical or laser precise technological perforations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69" y="2311400"/>
            <a:ext cx="3107266" cy="348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595959"/>
                </a:solidFill>
                <a:latin typeface="Arial Black"/>
                <a:cs typeface="Arial Black"/>
              </a:rPr>
              <a:t>MACROPERFORATED FILM</a:t>
            </a:r>
            <a:endParaRPr lang="en-US" sz="20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Perforating the film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with a mechanical system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at register allows air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circulation inside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the package. Holes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can be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customized in shape and position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depending on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the content as well.</a:t>
            </a:r>
          </a:p>
        </p:txBody>
      </p:sp>
      <p:pic>
        <p:nvPicPr>
          <p:cNvPr id="2" name="Picture 1" descr="MACROPERF-FILM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42" y="2963339"/>
            <a:ext cx="4024877" cy="22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WHO WE ARE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059" y="3471301"/>
            <a:ext cx="7840134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57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ACG is comprised of 5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Business groups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covering design, print, packaging, distribution, supply chain management and consumer engagement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57000"/>
              <a:buFont typeface="Wingdings" charset="2"/>
              <a:buChar char="u"/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Core business has been servicing clients for over 17 Years</a:t>
            </a: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57000"/>
              <a:buFont typeface="Wingdings" charset="2"/>
              <a:buChar char="u"/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7 Warehouses located strategically across the U.S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.</a:t>
            </a: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57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8</a:t>
            </a:r>
            <a:r>
              <a:rPr lang="en-US" baseline="30000" dirty="0" smtClean="0">
                <a:solidFill>
                  <a:srgbClr val="FFFFFF"/>
                </a:solidFill>
                <a:latin typeface="Georgia"/>
                <a:cs typeface="Georgia"/>
              </a:rPr>
              <a:t>th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 warehouse opening this spring (Indianapolis, IN)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12" name="Picture 11" descr="ACG-Logo-H-B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0" y="516468"/>
            <a:ext cx="2131310" cy="5111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67683" y="1532464"/>
            <a:ext cx="833605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 Black"/>
                <a:cs typeface="Arial Black"/>
              </a:rPr>
              <a:t>THE ALLIANCE ECOSYSTEM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We pride ourselves on the ability to combine our creative expertise with a robust network of shared resources to create innovative new packaging solutions, enhance corporate identity campaigns, and engage consumers on every level.</a:t>
            </a:r>
          </a:p>
        </p:txBody>
      </p:sp>
    </p:spTree>
    <p:extLst>
      <p:ext uri="{BB962C8B-B14F-4D97-AF65-F5344CB8AC3E}">
        <p14:creationId xmlns:p14="http://schemas.microsoft.com/office/powerpoint/2010/main" val="34492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39">
        <p:fade/>
      </p:transition>
    </mc:Choice>
    <mc:Fallback xmlns="">
      <p:transition xmlns:p14="http://schemas.microsoft.com/office/powerpoint/2010/main" spd="med" advTm="35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LASER TREATED &amp; PERFORATED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Mechanical or laser precise technological perforations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69" y="2006604"/>
            <a:ext cx="3107266" cy="407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57200" lvl="0" indent="-36194">
              <a:lnSpc>
                <a:spcPct val="120000"/>
              </a:lnSpc>
              <a:defRPr sz="1800"/>
            </a:pP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This processing is a technique of mechanical perforation of plastic films. The perforation is operated precisely where requested.</a:t>
            </a:r>
          </a:p>
          <a:p>
            <a:pPr marR="457200" lvl="0" indent="-36194">
              <a:lnSpc>
                <a:spcPct val="120000"/>
              </a:lnSpc>
              <a:defRPr sz="1800"/>
            </a:pPr>
            <a:endParaRPr lang="en-US" dirty="0">
              <a:solidFill>
                <a:srgbClr val="FFFFFF"/>
              </a:solidFill>
              <a:latin typeface="Georgia"/>
              <a:ea typeface="Gill Sans Light"/>
              <a:cs typeface="Georgia"/>
              <a:sym typeface="Gill Sans Light"/>
            </a:endParaRPr>
          </a:p>
          <a:p>
            <a:pPr marR="457200" lvl="0" indent="-36194">
              <a:lnSpc>
                <a:spcPct val="120000"/>
              </a:lnSpc>
              <a:defRPr sz="1800"/>
            </a:pP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Perforations’ size is between 3 and 6 mm and is adjusted on the basis of the content and its life cycle.</a:t>
            </a:r>
          </a:p>
        </p:txBody>
      </p:sp>
      <p:pic>
        <p:nvPicPr>
          <p:cNvPr id="8" name="SANY1302 mod1.jpg"/>
          <p:cNvPicPr/>
          <p:nvPr/>
        </p:nvPicPr>
        <p:blipFill>
          <a:blip r:embed="rId3">
            <a:extLst/>
          </a:blip>
          <a:srcRect l="4752" t="6336" r="28719" b="2203"/>
          <a:stretch>
            <a:fillRect/>
          </a:stretch>
        </p:blipFill>
        <p:spPr>
          <a:xfrm>
            <a:off x="4758266" y="1998137"/>
            <a:ext cx="4089400" cy="4216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7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LASER TREATED &amp; PERFORATED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Mechanical or laser precise technological perforations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69" y="2336801"/>
            <a:ext cx="3107266" cy="313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OXY</a:t>
            </a:r>
            <a:r>
              <a:rPr lang="en-US" sz="2100" baseline="30000" dirty="0" smtClean="0">
                <a:solidFill>
                  <a:srgbClr val="595959"/>
                </a:solidFill>
                <a:latin typeface="Arial Black"/>
                <a:cs typeface="Arial Black"/>
              </a:rPr>
              <a:t>®</a:t>
            </a:r>
            <a:endParaRPr lang="en-US" sz="2100" baseline="300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Oxy</a:t>
            </a:r>
            <a:r>
              <a:rPr lang="en-US" baseline="30000" dirty="0" smtClean="0">
                <a:solidFill>
                  <a:srgbClr val="FFFFFF"/>
                </a:solidFill>
                <a:latin typeface="Georgia"/>
                <a:cs typeface="Georgia"/>
              </a:rPr>
              <a:t>®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laser perforation applied with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 precise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laser technique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establishes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perfect equilibrium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between oxygen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and carbon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dioxide. It’s the perfect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answer to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allow fresh vegetables to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remain fresh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longer.</a:t>
            </a:r>
          </a:p>
        </p:txBody>
      </p:sp>
      <p:pic>
        <p:nvPicPr>
          <p:cNvPr id="8" name="Picture 7" descr="OXY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28" y="2696215"/>
            <a:ext cx="4003937" cy="25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LASER TREATED &amp; PERFORATED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Mechanical or laser precise technological perforations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201" y="3501421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 smtClean="0">
                <a:solidFill>
                  <a:srgbClr val="000000"/>
                </a:solidFill>
                <a:latin typeface="Arial Black"/>
                <a:cs typeface="Arial Black"/>
              </a:rPr>
              <a:t>OXY</a:t>
            </a:r>
            <a:r>
              <a:rPr lang="en-US" sz="340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®</a:t>
            </a:r>
            <a:r>
              <a:rPr lang="en-US" sz="3400" dirty="0" smtClean="0">
                <a:solidFill>
                  <a:srgbClr val="000000"/>
                </a:solidFill>
                <a:latin typeface="Arial Black"/>
                <a:cs typeface="Arial Black"/>
              </a:rPr>
              <a:t> FILM TECHNOLOGY</a:t>
            </a:r>
            <a:endParaRPr lang="en-US" sz="3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8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LASER TREATED &amp; PERFORATED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Mechanical or laser precise technological perforations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800" y="1524000"/>
            <a:ext cx="8771467" cy="513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Play at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hlinkClick r:id="rId3"/>
              </a:rPr>
              <a:t>http://content.alliancecreativegroup.com/page/P192010375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LASER TREATED &amp; PERFORATED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Mechanical or laser precise technological perforations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201" y="3501421"/>
            <a:ext cx="8449733" cy="11387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 smtClean="0">
                <a:solidFill>
                  <a:srgbClr val="000000"/>
                </a:solidFill>
                <a:latin typeface="Arial Black"/>
                <a:cs typeface="Arial Black"/>
              </a:rPr>
              <a:t>ZIPPERLESS CLOSURE TECHNOLOGY</a:t>
            </a:r>
            <a:endParaRPr lang="en-US" sz="3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729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155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Arial Black"/>
                <a:cs typeface="Arial Black"/>
              </a:rPr>
              <a:t>LASER TREATED &amp; PERFORATED</a:t>
            </a:r>
            <a:endParaRPr lang="en-US" sz="3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Mechanical or laser precise technological perforations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800" y="1524000"/>
            <a:ext cx="8771467" cy="513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Play at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hlinkClick r:id="rId3"/>
              </a:rPr>
              <a:t>http://content.alliancecreativegroup.com/page/P192010376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ECO FRIENDLY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Sustainable solution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69" y="2540009"/>
            <a:ext cx="3285064" cy="279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PLA PAPER</a:t>
            </a:r>
            <a:endParaRPr lang="en-US" sz="21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An eco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-friendly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solution which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is entirely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compostable. PLA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film laminated with paper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stripes creates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 great visual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impact. Consistency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and machinability are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the same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as a standard laminated film.</a:t>
            </a:r>
          </a:p>
        </p:txBody>
      </p:sp>
      <p:pic>
        <p:nvPicPr>
          <p:cNvPr id="8" name="Picture 7" descr="PLA-PAPE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58" y="2226731"/>
            <a:ext cx="4174251" cy="38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ECO FRIENDLY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Sustainable solution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69" y="2743217"/>
            <a:ext cx="310726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We have the ability to marry PAPER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+ BOPP where the consumer can easily separate the PAPER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from the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BOPP and recycle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separately.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 </a:t>
            </a:r>
          </a:p>
        </p:txBody>
      </p:sp>
      <p:pic>
        <p:nvPicPr>
          <p:cNvPr id="9" name="SANY1012-filtered.jpg"/>
          <p:cNvPicPr/>
          <p:nvPr/>
        </p:nvPicPr>
        <p:blipFill>
          <a:blip r:embed="rId3">
            <a:extLst/>
          </a:blip>
          <a:srcRect l="1995" t="665" r="38359" b="1109"/>
          <a:stretch>
            <a:fillRect/>
          </a:stretch>
        </p:blipFill>
        <p:spPr>
          <a:xfrm>
            <a:off x="4953000" y="1807633"/>
            <a:ext cx="3691467" cy="45560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12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8739" y="2035409"/>
            <a:ext cx="3784594" cy="407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We are capable of full HD flexographic printing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as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well as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rotogravure printing. </a:t>
            </a:r>
            <a:br>
              <a:rPr lang="en-US" dirty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This technology allow us:</a:t>
            </a:r>
          </a:p>
          <a:p>
            <a:pPr marL="285750" indent="-285750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SzPct val="57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achieve an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excellent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quality level, thanks to the evolution of digital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flexographic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(full HD)</a:t>
            </a:r>
          </a:p>
          <a:p>
            <a:pPr marL="285750" indent="-285750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SzPct val="57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achieve flexibility in timing and speed of implementation</a:t>
            </a:r>
          </a:p>
          <a:p>
            <a:pPr marL="285750" indent="-285750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SzPct val="57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satisfy the graphic needs for a market more and more demanding</a:t>
            </a:r>
          </a:p>
        </p:txBody>
      </p:sp>
      <p:pic>
        <p:nvPicPr>
          <p:cNvPr id="13" name="Picture 12" descr="full_hd_flexo-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1689099"/>
            <a:ext cx="3936555" cy="3577167"/>
          </a:xfrm>
          <a:prstGeom prst="rect">
            <a:avLst/>
          </a:prstGeom>
        </p:spPr>
      </p:pic>
      <p:pic>
        <p:nvPicPr>
          <p:cNvPr id="14" name="Picture 13" descr="labels_callout-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4384641"/>
            <a:ext cx="3934485" cy="2091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DIGITAL PRINTING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9249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1E5F9F"/>
                </a:solidFill>
                <a:latin typeface="Arial Black"/>
                <a:cs typeface="Arial Black"/>
              </a:rPr>
              <a:t>ENGAGE YOUR CONSUMERS</a:t>
            </a:r>
            <a:endParaRPr lang="en-US" sz="3600" dirty="0">
              <a:solidFill>
                <a:srgbClr val="1E5F9F"/>
              </a:solidFill>
              <a:latin typeface="Arial Black"/>
              <a:cs typeface="Arial Blac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68299" y="905933"/>
            <a:ext cx="6499766" cy="3203863"/>
            <a:chOff x="-425797" y="859169"/>
            <a:chExt cx="6233930" cy="3072827"/>
          </a:xfrm>
        </p:grpSpPr>
        <p:pic>
          <p:nvPicPr>
            <p:cNvPr id="15" name="Picture 14" descr="scan-q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5797" y="859169"/>
              <a:ext cx="3272069" cy="2986492"/>
            </a:xfrm>
            <a:prstGeom prst="rect">
              <a:avLst/>
            </a:prstGeom>
          </p:spPr>
        </p:pic>
        <p:pic>
          <p:nvPicPr>
            <p:cNvPr id="7" name="Picture 6" descr="visit-web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191" y="1889866"/>
              <a:ext cx="1799276" cy="1312008"/>
            </a:xfrm>
            <a:prstGeom prst="rect">
              <a:avLst/>
            </a:prstGeom>
          </p:spPr>
        </p:pic>
        <p:pic>
          <p:nvPicPr>
            <p:cNvPr id="13" name="Picture 12" descr="twee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945" y="2450427"/>
              <a:ext cx="767879" cy="632444"/>
            </a:xfrm>
            <a:prstGeom prst="rect">
              <a:avLst/>
            </a:prstGeom>
          </p:spPr>
        </p:pic>
        <p:pic>
          <p:nvPicPr>
            <p:cNvPr id="14" name="Picture 13" descr="tex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270" y="1606825"/>
              <a:ext cx="755193" cy="159504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82840" y="3285665"/>
              <a:ext cx="7887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SCAN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QR Code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73394" y="3285665"/>
              <a:ext cx="7781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TEXT</a:t>
              </a:r>
              <a:endParaRPr lang="en-US" sz="1200" dirty="0">
                <a:solidFill>
                  <a:srgbClr val="FFFFFF"/>
                </a:solidFill>
                <a:latin typeface="Trebuchet MS"/>
                <a:cs typeface="Trebuchet MS"/>
              </a:endParaRP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“item”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to 12345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38117" y="3285665"/>
              <a:ext cx="11208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TWEET</a:t>
              </a:r>
              <a:endParaRPr lang="en-US" sz="1200" dirty="0">
                <a:solidFill>
                  <a:srgbClr val="FFFFFF"/>
                </a:solidFill>
                <a:latin typeface="Trebuchet MS"/>
                <a:cs typeface="Trebuchet MS"/>
              </a:endParaRP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“#item”</a:t>
              </a:r>
            </a:p>
            <a:p>
              <a:pPr algn="ctr"/>
              <a:r>
                <a:rPr lang="en-US" sz="1200" dirty="0">
                  <a:solidFill>
                    <a:srgbClr val="FFFFFF"/>
                  </a:solidFill>
                  <a:latin typeface="Trebuchet MS"/>
                  <a:cs typeface="Trebuchet MS"/>
                </a:rPr>
                <a:t>t</a:t>
              </a:r>
              <a:r>
                <a:rPr lang="en-US" sz="1200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o @company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65191" y="3285665"/>
              <a:ext cx="20429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VISIT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http://gopv.us/company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</p:grpSp>
      <p:pic>
        <p:nvPicPr>
          <p:cNvPr id="22" name="Picture 21" descr="Every-Platfor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4521200"/>
            <a:ext cx="7984744" cy="19077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45003" y="4301072"/>
            <a:ext cx="438573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dirty="0">
                <a:solidFill>
                  <a:srgbClr val="FFFFFF"/>
                </a:solidFill>
                <a:latin typeface="Trebuchet MS"/>
                <a:cs typeface="Trebuchet MS"/>
              </a:rPr>
              <a:t>Whether in store or at home</a:t>
            </a:r>
            <a:r>
              <a:rPr lang="en-US" sz="1600" dirty="0" smtClean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br>
              <a:rPr lang="en-US" sz="1600" dirty="0" smtClean="0">
                <a:solidFill>
                  <a:srgbClr val="FFFFFF"/>
                </a:solidFill>
                <a:latin typeface="Trebuchet MS"/>
                <a:cs typeface="Trebuchet MS"/>
              </a:rPr>
            </a:br>
            <a:r>
              <a:rPr lang="en-US" sz="1600" dirty="0" smtClean="0">
                <a:solidFill>
                  <a:srgbClr val="FFFFFF"/>
                </a:solidFill>
                <a:latin typeface="Trebuchet MS"/>
                <a:cs typeface="Trebuchet MS"/>
              </a:rPr>
              <a:t>our </a:t>
            </a:r>
            <a:r>
              <a:rPr lang="en-US" sz="1600" dirty="0">
                <a:solidFill>
                  <a:srgbClr val="FFFFFF"/>
                </a:solidFill>
                <a:latin typeface="Trebuchet MS"/>
                <a:cs typeface="Trebuchet MS"/>
              </a:rPr>
              <a:t>platform works across every device.</a:t>
            </a:r>
            <a:endParaRPr lang="en-US" sz="1600" spc="3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31468" y="1774512"/>
            <a:ext cx="2616199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Georgia"/>
                <a:cs typeface="Georgia"/>
              </a:rPr>
              <a:t>Our consumer engagement platform bridges the offline world into an online engaging experience for your consumers to build brand </a:t>
            </a: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loyalty.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904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34">
        <p:fade/>
      </p:transition>
    </mc:Choice>
    <mc:Fallback xmlns="">
      <p:transition xmlns:p14="http://schemas.microsoft.com/office/powerpoint/2010/main" spd="med" advTm="5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281" y="1650991"/>
            <a:ext cx="8412252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Packaging :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Flexible (Special Lamination, Laser &amp; Macro Perforation) Folding Cartons, Corrugate (</a:t>
            </a:r>
            <a:r>
              <a:rPr lang="en-US" dirty="0" err="1" smtClean="0">
                <a:solidFill>
                  <a:srgbClr val="FFFFFF"/>
                </a:solidFill>
                <a:latin typeface="Georgia"/>
                <a:cs typeface="Georgia"/>
              </a:rPr>
              <a:t>Litho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-Lam, Die Cut, Specialty Glue),  Thermoforming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Printing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: Commercial Sheet-fed, Web, Large Format, Digital and Promotional</a:t>
            </a: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POP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/ POS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Displays / Club Packs / Pallet Displays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Supply Chain Management : Inventory, Distribution and Logistics (JIT)</a:t>
            </a: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Creative &amp; Design</a:t>
            </a: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Consumer Engagement</a:t>
            </a: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Direct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Mail and Response</a:t>
            </a: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Fulfillment &amp; Assembly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Corporate Identity Development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192024" indent="-192024">
              <a:lnSpc>
                <a:spcPct val="150000"/>
              </a:lnSpc>
              <a:buClr>
                <a:srgbClr val="E6912E"/>
              </a:buClr>
              <a:buSzPct val="6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Business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Consulting &amp; Strategic Marketing</a:t>
            </a:r>
          </a:p>
        </p:txBody>
      </p:sp>
      <p:pic>
        <p:nvPicPr>
          <p:cNvPr id="8" name="Picture 7" descr="ACG-Logo-H-B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0" y="516468"/>
            <a:ext cx="2131310" cy="5111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WHAT WE DO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269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07">
        <p:fade/>
      </p:transition>
    </mc:Choice>
    <mc:Fallback xmlns="">
      <p:transition xmlns:p14="http://schemas.microsoft.com/office/powerpoint/2010/main" spd="med" advTm="48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CG-Logo-H-B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0" y="516468"/>
            <a:ext cx="2131310" cy="5111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REAL-TIME RESULTS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 descr="resul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94837"/>
            <a:ext cx="8135279" cy="50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34">
        <p:fade/>
      </p:transition>
    </mc:Choice>
    <mc:Fallback xmlns="">
      <p:transition xmlns:p14="http://schemas.microsoft.com/office/powerpoint/2010/main" spd="med" advTm="5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86267" y="1566335"/>
            <a:ext cx="8771466" cy="505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5285" y="3069383"/>
            <a:ext cx="7559583" cy="3236756"/>
            <a:chOff x="601417" y="3001647"/>
            <a:chExt cx="7559583" cy="32367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164" y="3001647"/>
              <a:ext cx="3214421" cy="6238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4826" y="5742138"/>
              <a:ext cx="3876174" cy="4920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417" y="3218643"/>
              <a:ext cx="1809005" cy="14070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722" y="5742138"/>
              <a:ext cx="2326752" cy="4962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8827" y="4986168"/>
              <a:ext cx="2363189" cy="497513"/>
            </a:xfrm>
            <a:prstGeom prst="rect">
              <a:avLst/>
            </a:prstGeom>
          </p:spPr>
        </p:pic>
      </p:grpSp>
      <p:pic>
        <p:nvPicPr>
          <p:cNvPr id="2" name="Picture 1" descr="Dole-Logo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2" y="1484550"/>
            <a:ext cx="2218765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68" y="1766840"/>
            <a:ext cx="2187124" cy="983866"/>
          </a:xfrm>
          <a:prstGeom prst="rect">
            <a:avLst/>
          </a:prstGeom>
        </p:spPr>
      </p:pic>
      <p:pic>
        <p:nvPicPr>
          <p:cNvPr id="20" name="Picture 2" descr="http://carnival-news.com/wp-content/uploads/2011/05/new_live_nation_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205" y="4141732"/>
            <a:ext cx="3224439" cy="5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www.cycloviatucson.org/wp-content/uploads/2010/02/l39065-cigna-logo-5408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47" y="2241839"/>
            <a:ext cx="22066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File:Zipcar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71" y="3840486"/>
            <a:ext cx="1821317" cy="9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themidwestgrp.com/assets/images/rosatis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27" y="5028503"/>
            <a:ext cx="1748563" cy="5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CG-Logo-H-Blk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0" y="516468"/>
            <a:ext cx="2131310" cy="5111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7" name="Rectangle 26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CLIENTS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UBER-tex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66" y="2123306"/>
            <a:ext cx="2560320" cy="37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6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1">
        <p:fade/>
      </p:transition>
    </mc:Choice>
    <mc:Fallback xmlns="">
      <p:transition xmlns:p14="http://schemas.microsoft.com/office/powerpoint/2010/main" spd="med" advTm="16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86267" y="1566335"/>
            <a:ext cx="8771466" cy="505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CG-Logo-H-B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0" y="516468"/>
            <a:ext cx="2131310" cy="5111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4" name="Group 3"/>
          <p:cNvGrpSpPr/>
          <p:nvPr/>
        </p:nvGrpSpPr>
        <p:grpSpPr>
          <a:xfrm>
            <a:off x="557014" y="1639176"/>
            <a:ext cx="8058083" cy="4678438"/>
            <a:chOff x="557014" y="1562973"/>
            <a:chExt cx="8058083" cy="46784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214" y="3670440"/>
              <a:ext cx="1600200" cy="9501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3493" y="1721705"/>
              <a:ext cx="1721604" cy="154461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9075" y="5138259"/>
              <a:ext cx="1944169" cy="1103152"/>
            </a:xfrm>
            <a:prstGeom prst="rect">
              <a:avLst/>
            </a:prstGeom>
          </p:spPr>
        </p:pic>
        <p:pic>
          <p:nvPicPr>
            <p:cNvPr id="13" name="Picture 12" descr="super-value-logo.wm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285" y="5587697"/>
              <a:ext cx="2572469" cy="5135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014" y="4961011"/>
              <a:ext cx="1676400" cy="1280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8663" y="1883377"/>
              <a:ext cx="1264433" cy="1286423"/>
            </a:xfrm>
            <a:prstGeom prst="rect">
              <a:avLst/>
            </a:prstGeom>
          </p:spPr>
        </p:pic>
        <p:pic>
          <p:nvPicPr>
            <p:cNvPr id="16" name="Picture 15"/>
            <p:cNvPicPr preferRelativeResize="0"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381"/>
            <a:stretch/>
          </p:blipFill>
          <p:spPr>
            <a:xfrm>
              <a:off x="5182903" y="4391545"/>
              <a:ext cx="2841492" cy="1048293"/>
            </a:xfrm>
            <a:prstGeom prst="rect">
              <a:avLst/>
            </a:prstGeom>
          </p:spPr>
        </p:pic>
        <p:pic>
          <p:nvPicPr>
            <p:cNvPr id="17" name="Picture 16" descr="RF_logo.wm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4" y="1721705"/>
              <a:ext cx="1191402" cy="1656538"/>
            </a:xfrm>
            <a:prstGeom prst="rect">
              <a:avLst/>
            </a:prstGeom>
          </p:spPr>
        </p:pic>
        <p:pic>
          <p:nvPicPr>
            <p:cNvPr id="18" name="Picture 17" descr="ggg-logo-rgb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194" y="1562973"/>
              <a:ext cx="2553909" cy="3566819"/>
            </a:xfrm>
            <a:prstGeom prst="rect">
              <a:avLst/>
            </a:prstGeom>
          </p:spPr>
        </p:pic>
        <p:pic>
          <p:nvPicPr>
            <p:cNvPr id="19" name="Picture 18" descr="Caito-Foods-Logo.eps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831" y="3574394"/>
              <a:ext cx="3611880" cy="550331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CLIENTS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703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9">
        <p:fade/>
      </p:transition>
    </mc:Choice>
    <mc:Fallback xmlns="">
      <p:transition xmlns:p14="http://schemas.microsoft.com/office/powerpoint/2010/main" spd="med" advTm="14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7655" y="1931780"/>
            <a:ext cx="5422279" cy="422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One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Contact 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Proven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Results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Multiple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Supply Chain Managed Services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Proprietary Consumer Engagement Technology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Unique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Abilities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Exceptional Customer Service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Competitive Pricing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Brand Building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Responsiveness</a:t>
            </a:r>
          </a:p>
          <a:p>
            <a:pPr indent="-192024">
              <a:lnSpc>
                <a:spcPct val="150000"/>
              </a:lnSpc>
              <a:buClr>
                <a:srgbClr val="E6912E"/>
              </a:buClr>
              <a:buSzPct val="50000"/>
              <a:buFont typeface="Wingdings" charset="2"/>
              <a:buChar char="u"/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National Distribution Facilities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9" name="Picture 8" descr="ACG-Logo-H-B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0" y="516468"/>
            <a:ext cx="2131310" cy="5111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330201" y="444960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WHY ACG? 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Why-AC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" y="2074324"/>
            <a:ext cx="2629240" cy="40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8">
        <p:fade/>
      </p:transition>
    </mc:Choice>
    <mc:Fallback xmlns="">
      <p:transition xmlns:p14="http://schemas.microsoft.com/office/powerpoint/2010/main" spd="med" advTm="14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>
          <a:xfrm>
            <a:off x="474134" y="1916464"/>
            <a:ext cx="4572003" cy="4552074"/>
          </a:xfrm>
          <a:prstGeom prst="rect">
            <a:avLst/>
          </a:prstGeom>
        </p:spPr>
        <p:txBody>
          <a:bodyPr numCol="2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024" indent="-192024">
              <a:lnSpc>
                <a:spcPct val="120000"/>
              </a:lnSpc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50000"/>
              <a:buFont typeface="Wingdings" charset="2"/>
              <a:buChar char="u"/>
            </a:pPr>
            <a:r>
              <a:rPr lang="en-US" sz="1600" dirty="0">
                <a:solidFill>
                  <a:schemeClr val="bg1"/>
                </a:solidFill>
                <a:latin typeface="Georgia"/>
                <a:cs typeface="Georgia"/>
              </a:rPr>
              <a:t>Quality </a:t>
            </a:r>
            <a: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  <a:t>Motivated</a:t>
            </a:r>
            <a:b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  <a:t>Response </a:t>
            </a:r>
            <a:r>
              <a:rPr lang="en-US" sz="1600" dirty="0">
                <a:solidFill>
                  <a:schemeClr val="bg1"/>
                </a:solidFill>
                <a:latin typeface="Georgia"/>
                <a:cs typeface="Georgia"/>
              </a:rPr>
              <a:t>Team</a:t>
            </a:r>
          </a:p>
          <a:p>
            <a:pPr marL="192024" indent="-192024">
              <a:lnSpc>
                <a:spcPct val="120000"/>
              </a:lnSpc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50000"/>
              <a:buFont typeface="Wingdings" charset="2"/>
              <a:buChar char="u"/>
            </a:pPr>
            <a: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  <a:t>Specialized </a:t>
            </a:r>
            <a:r>
              <a:rPr lang="en-US" sz="1600" dirty="0">
                <a:solidFill>
                  <a:schemeClr val="bg1"/>
                </a:solidFill>
                <a:latin typeface="Georgia"/>
                <a:cs typeface="Georgia"/>
              </a:rPr>
              <a:t>Production </a:t>
            </a:r>
            <a:br>
              <a:rPr lang="en-US" sz="1600" dirty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en-US" sz="1600" dirty="0">
                <a:solidFill>
                  <a:schemeClr val="bg1"/>
                </a:solidFill>
                <a:latin typeface="Georgia"/>
                <a:cs typeface="Georgia"/>
              </a:rPr>
              <a:t>&amp; Procurement </a:t>
            </a:r>
            <a: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  <a:t>Network</a:t>
            </a:r>
          </a:p>
          <a:p>
            <a:pPr marL="192024" indent="-192024">
              <a:lnSpc>
                <a:spcPct val="120000"/>
              </a:lnSpc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50000"/>
              <a:buFont typeface="Wingdings" charset="2"/>
              <a:buChar char="u"/>
            </a:pPr>
            <a: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  <a:t>National </a:t>
            </a:r>
            <a:r>
              <a:rPr lang="en-US" sz="1600" dirty="0">
                <a:solidFill>
                  <a:schemeClr val="bg1"/>
                </a:solidFill>
                <a:latin typeface="Georgia"/>
                <a:cs typeface="Georgia"/>
              </a:rPr>
              <a:t>Distribution </a:t>
            </a:r>
            <a: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  <a:t>Facilities</a:t>
            </a:r>
          </a:p>
          <a:p>
            <a:pPr marL="192024" indent="-192024">
              <a:lnSpc>
                <a:spcPct val="120000"/>
              </a:lnSpc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50000"/>
              <a:buFont typeface="Wingdings" charset="2"/>
              <a:buChar char="u"/>
            </a:pPr>
            <a:r>
              <a:rPr lang="en-US" sz="1600" dirty="0" smtClean="0">
                <a:solidFill>
                  <a:schemeClr val="bg1"/>
                </a:solidFill>
                <a:latin typeface="Georgia"/>
                <a:cs typeface="Georgia"/>
              </a:rPr>
              <a:t>Innovative Consumer Engagement Technology Across Every Device</a:t>
            </a:r>
            <a:endParaRPr lang="en-US" sz="1600" dirty="0">
              <a:solidFill>
                <a:schemeClr val="bg1"/>
              </a:solidFill>
              <a:latin typeface="Georgia"/>
              <a:cs typeface="Georgia"/>
            </a:endParaRPr>
          </a:p>
          <a:p>
            <a:pPr marL="192024" indent="-192024">
              <a:lnSpc>
                <a:spcPct val="120000"/>
              </a:lnSpc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50000"/>
              <a:buFont typeface="Wingdings" charset="2"/>
              <a:buChar char="u"/>
            </a:pPr>
            <a:endParaRPr lang="en-US" sz="16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201" y="284087"/>
            <a:ext cx="8449733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Black"/>
                <a:cs typeface="Arial Black"/>
              </a:rPr>
              <a:t>ONE SIMPLIFIED</a:t>
            </a:r>
            <a:br>
              <a:rPr lang="en-US" sz="3000" dirty="0" smtClean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en-US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PROCUREMENT PROCESS</a:t>
            </a:r>
            <a:endParaRPr lang="en-US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2183" y="5404864"/>
            <a:ext cx="5111551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  <a:cs typeface="Georgia"/>
              </a:rPr>
              <a:t>ALLIANCE CREATIVE GROUP, INC.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  <a:cs typeface="Georgia"/>
              </a:rPr>
              <a:t>Corporate HQ • Schaumburg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/>
                <a:cs typeface="Georgia"/>
              </a:rPr>
              <a:t>, IL 60173</a:t>
            </a:r>
          </a:p>
        </p:txBody>
      </p:sp>
      <p:pic>
        <p:nvPicPr>
          <p:cNvPr id="3" name="Picture 2" descr="Warehouse-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17" y="2229743"/>
            <a:ext cx="5408632" cy="249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83">
        <p:fade/>
      </p:transition>
    </mc:Choice>
    <mc:Fallback xmlns="">
      <p:transition xmlns:p14="http://schemas.microsoft.com/office/powerpoint/2010/main" spd="med" advTm="16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278365"/>
            <a:ext cx="9144000" cy="3407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Steve St. Louis – CEO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Vern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Meyer –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VP of Business Development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>
              <a:lnSpc>
                <a:spcPct val="120000"/>
              </a:lnSpc>
            </a:pP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ALLIANCE CREATIVE GROUP, INC.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1066 National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Parkway  •  Schaumburg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, IL 60173</a:t>
            </a:r>
          </a:p>
          <a:p>
            <a:pPr algn="ctr">
              <a:lnSpc>
                <a:spcPct val="120000"/>
              </a:lnSpc>
            </a:pPr>
            <a:endParaRPr lang="en-US" dirty="0" smtClean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Phone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:  847-885-1800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x133</a:t>
            </a:r>
          </a:p>
          <a:p>
            <a:pPr algn="ctr">
              <a:lnSpc>
                <a:spcPct val="120000"/>
              </a:lnSpc>
            </a:pP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www.AllianceCreativeGroup.com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Email:  </a:t>
            </a:r>
            <a:r>
              <a:rPr lang="en-US" dirty="0" err="1" smtClean="0">
                <a:solidFill>
                  <a:srgbClr val="FFFFFF"/>
                </a:solidFill>
                <a:latin typeface="Georgia"/>
                <a:cs typeface="Georgia"/>
              </a:rPr>
              <a:t>Steve@ACGemail.com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3" name="Picture 2" descr="ACG-Logo-H-B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6" y="334596"/>
            <a:ext cx="3776126" cy="9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12">
        <p:fade/>
      </p:transition>
    </mc:Choice>
    <mc:Fallback xmlns="">
      <p:transition xmlns:p14="http://schemas.microsoft.com/office/powerpoint/2010/main" spd="med" advTm="29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201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Black"/>
                <a:cs typeface="Arial Black"/>
              </a:rPr>
              <a:t>HOW WE DO IT</a:t>
            </a:r>
            <a:endParaRPr lang="en-US" sz="3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THE ACG PROCESS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6" name="Picture 5" descr="ACG-Logo-H-B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0" y="516468"/>
            <a:ext cx="2131310" cy="5111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741598" y="1605481"/>
            <a:ext cx="2996002" cy="459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Project Vision &amp; Strategy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Field Work &amp; Industry Research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Create Design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Developmental Prototype Review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Source Materials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Production Planning &amp; Project Execution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Final Product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Integrating Consumer Engagement Technology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Project Completion &amp; Exceeding Expectations</a:t>
            </a:r>
          </a:p>
          <a:p>
            <a:pPr marL="274320" indent="-274320">
              <a:lnSpc>
                <a:spcPct val="15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VMI Supply Chain Management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9" name="Picture 8" descr="10-ACG-Bulle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3" y="1784596"/>
            <a:ext cx="5511799" cy="46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34">
        <p:fade/>
      </p:transition>
    </mc:Choice>
    <mc:Fallback xmlns="">
      <p:transition xmlns:p14="http://schemas.microsoft.com/office/powerpoint/2010/main" spd="med" advTm="5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068" y="1456273"/>
            <a:ext cx="8449732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Our priority has always been to design, develop and produce made-to-measure solutions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to meet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the unique and specific needs of each of our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clients. Through research and collaboration ACG is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innovative solution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for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any customer. 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201" y="284087"/>
            <a:ext cx="8449733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R="457200" lvl="0" indent="-36194">
              <a:defRPr sz="1800"/>
            </a:pPr>
            <a:r>
              <a:rPr lang="en-US" sz="3600" dirty="0">
                <a:solidFill>
                  <a:schemeClr val="bg1"/>
                </a:solidFill>
                <a:latin typeface="Arial Black"/>
                <a:ea typeface="Gill Sans Light"/>
                <a:cs typeface="Arial Black"/>
                <a:sym typeface="Gill Sans Light"/>
              </a:rPr>
              <a:t>A PRODUCT COMMUNICATES THROUGH PACKAGING.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PAGE-6-Coll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904994"/>
            <a:ext cx="8317992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34">
        <p:fade/>
      </p:transition>
    </mc:Choice>
    <mc:Fallback xmlns="">
      <p:transition xmlns:p14="http://schemas.microsoft.com/office/powerpoint/2010/main" spd="med" advTm="5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602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SPECIAL LAMINATES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Film with paper/hard insert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469" y="2133602"/>
            <a:ext cx="3107266" cy="3905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INNOVATIVE</a:t>
            </a:r>
            <a:b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</a:b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LOOK-INSIDE SOLUTION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The sole look-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inside packaging with customized windows made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at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register and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supplied in roll. Barrier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to gases and flavors is guaranteed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. Makes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your packaging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smart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and noticeable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on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the shelf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.</a:t>
            </a:r>
          </a:p>
        </p:txBody>
      </p:sp>
      <p:pic>
        <p:nvPicPr>
          <p:cNvPr id="8" name="Picture 7" descr="LOOK-INSID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53" y="2053503"/>
            <a:ext cx="3772614" cy="411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602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SPECIAL LAMINATES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Film with paper/hard insert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469" y="2336801"/>
            <a:ext cx="3107266" cy="313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PAPER FILM</a:t>
            </a:r>
            <a:endParaRPr lang="en-US" sz="21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The shape and design of paper area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alternating to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plastic, metalized or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aluminum film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make the packaging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traditional and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innovative at the same 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time. The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plastic film guarantees </a:t>
            </a:r>
            <a:r>
              <a:rPr lang="en-US" dirty="0" err="1" smtClean="0">
                <a:solidFill>
                  <a:srgbClr val="FFFFFF"/>
                </a:solidFill>
                <a:latin typeface="Georgia"/>
                <a:cs typeface="Georgia"/>
              </a:rPr>
              <a:t>sealability</a:t>
            </a:r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 and </a:t>
            </a:r>
            <a:r>
              <a:rPr lang="en-US" dirty="0">
                <a:solidFill>
                  <a:srgbClr val="FFFFFF"/>
                </a:solidFill>
                <a:latin typeface="Georgia"/>
                <a:cs typeface="Georgia"/>
              </a:rPr>
              <a:t>gas barrier.</a:t>
            </a:r>
          </a:p>
        </p:txBody>
      </p:sp>
      <p:pic>
        <p:nvPicPr>
          <p:cNvPr id="7" name="Picture 6" descr="PAPER-FILM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61" y="2336801"/>
            <a:ext cx="4031862" cy="34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602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SPECIAL LAMINATES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Film with paper/hard insert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469" y="2158994"/>
            <a:ext cx="3107266" cy="3794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rgbClr val="595959"/>
                </a:solidFill>
                <a:latin typeface="Arial Black"/>
                <a:cs typeface="Arial Black"/>
              </a:rPr>
              <a:t>NET BAG</a:t>
            </a:r>
            <a:endParaRPr lang="en-US" sz="2100" dirty="0">
              <a:solidFill>
                <a:srgbClr val="595959"/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This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new and interesting solution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for fruit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and vegetable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packaging makes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your product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more modern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. The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net is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resistant to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breakage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and supplied in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roll which can be used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on your existing packaging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machines with no need </a:t>
            </a:r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for adjustments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.</a:t>
            </a:r>
          </a:p>
        </p:txBody>
      </p:sp>
      <p:pic>
        <p:nvPicPr>
          <p:cNvPr id="5" name="Picture 4" descr="NET-BAG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7" y="1600200"/>
            <a:ext cx="3215552" cy="48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602" y="284087"/>
            <a:ext cx="844973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SPECIAL LAMINATES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597" y="821266"/>
            <a:ext cx="72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Film with paper/hard insert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468" y="2218277"/>
            <a:ext cx="3318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57200" lvl="0" indent="-36194">
              <a:defRPr sz="1800"/>
            </a:pP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This solution allows </a:t>
            </a:r>
            <a:r>
              <a:rPr lang="en-US" dirty="0" smtClean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a seamless marriage of  </a:t>
            </a: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paper </a:t>
            </a:r>
            <a:r>
              <a:rPr lang="en-US" dirty="0" smtClean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and transparent </a:t>
            </a: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film </a:t>
            </a:r>
            <a:r>
              <a:rPr lang="en-US" dirty="0" smtClean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to create a custom design. These </a:t>
            </a: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materials </a:t>
            </a:r>
            <a:r>
              <a:rPr lang="en-US" dirty="0" smtClean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are obtained </a:t>
            </a: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from </a:t>
            </a:r>
            <a:r>
              <a:rPr lang="en-US" dirty="0" smtClean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natural sources </a:t>
            </a: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such as </a:t>
            </a:r>
            <a:r>
              <a:rPr lang="en-US" dirty="0" smtClean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corn.</a:t>
            </a:r>
            <a:endParaRPr lang="en-US" dirty="0">
              <a:solidFill>
                <a:srgbClr val="FFFFFF"/>
              </a:solidFill>
              <a:latin typeface="Georgia"/>
              <a:ea typeface="Gill Sans Light"/>
              <a:cs typeface="Georgia"/>
              <a:sym typeface="Gill Sans Light"/>
            </a:endParaRPr>
          </a:p>
          <a:p>
            <a:pPr marR="457200" lvl="0" indent="-36194">
              <a:defRPr sz="1800"/>
            </a:pPr>
            <a:endParaRPr lang="en-US" dirty="0">
              <a:solidFill>
                <a:srgbClr val="FFFFFF"/>
              </a:solidFill>
              <a:latin typeface="Georgia"/>
              <a:ea typeface="Gill Sans Light"/>
              <a:cs typeface="Georgia"/>
              <a:sym typeface="Gill Sans Light"/>
            </a:endParaRPr>
          </a:p>
          <a:p>
            <a:pPr marR="457200" lvl="0">
              <a:defRPr sz="1800"/>
            </a:pP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Processing performance of </a:t>
            </a:r>
            <a:r>
              <a:rPr lang="en-US" dirty="0" smtClean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PLA-</a:t>
            </a:r>
            <a:r>
              <a:rPr lang="en-US" dirty="0">
                <a:solidFill>
                  <a:srgbClr val="FFFFFF"/>
                </a:solidFill>
                <a:latin typeface="Georgia"/>
                <a:ea typeface="Gill Sans Light"/>
                <a:cs typeface="Georgia"/>
                <a:sym typeface="Gill Sans Light"/>
              </a:rPr>
              <a:t>paper laminates is similar to that of plastic films.</a:t>
            </a:r>
          </a:p>
        </p:txBody>
      </p:sp>
      <p:pic>
        <p:nvPicPr>
          <p:cNvPr id="8" name="SANY1010-filtered.jpg"/>
          <p:cNvPicPr/>
          <p:nvPr/>
        </p:nvPicPr>
        <p:blipFill>
          <a:blip r:embed="rId3">
            <a:extLst/>
          </a:blip>
          <a:srcRect l="3711" t="1889" r="37117" b="1598"/>
          <a:stretch>
            <a:fillRect/>
          </a:stretch>
        </p:blipFill>
        <p:spPr>
          <a:xfrm>
            <a:off x="4889498" y="1735667"/>
            <a:ext cx="3828718" cy="46905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73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1005</Words>
  <Application>Microsoft Office PowerPoint</Application>
  <PresentationFormat>On-screen Show (4:3)</PresentationFormat>
  <Paragraphs>166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Arial Black</vt:lpstr>
      <vt:lpstr>Calibri</vt:lpstr>
      <vt:lpstr>Garamond</vt:lpstr>
      <vt:lpstr>Georgia</vt:lpstr>
      <vt:lpstr>Gill Sans Light</vt:lpstr>
      <vt:lpstr>Trebuchet MS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ACG</dc:creator>
  <cp:lastModifiedBy>jordan gilman</cp:lastModifiedBy>
  <cp:revision>200</cp:revision>
  <cp:lastPrinted>2015-01-23T17:03:24Z</cp:lastPrinted>
  <dcterms:created xsi:type="dcterms:W3CDTF">2014-08-06T14:39:32Z</dcterms:created>
  <dcterms:modified xsi:type="dcterms:W3CDTF">2015-01-27T02:08:54Z</dcterms:modified>
</cp:coreProperties>
</file>